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osario Bold" charset="1" panose="02000503060000020004"/>
      <p:regular r:id="rId23"/>
    </p:embeddedFont>
    <p:embeddedFont>
      <p:font typeface="B612 Italics" charset="1" panose="020B0606050000020004"/>
      <p:regular r:id="rId24"/>
    </p:embeddedFont>
    <p:embeddedFont>
      <p:font typeface="Rosario" charset="1" panose="020005030400000200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50.png" Type="http://schemas.openxmlformats.org/officeDocument/2006/relationships/image"/><Relationship Id="rId19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1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7763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135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73865" y="2393582"/>
            <a:ext cx="5486086" cy="5499836"/>
          </a:xfrm>
          <a:custGeom>
            <a:avLst/>
            <a:gdLst/>
            <a:ahLst/>
            <a:cxnLst/>
            <a:rect r="r" b="b" t="t" l="l"/>
            <a:pathLst>
              <a:path h="5499836" w="548608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57568" y="137919"/>
            <a:ext cx="6243953" cy="52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spc="237">
                <a:solidFill>
                  <a:srgbClr val="000000"/>
                </a:solidFill>
                <a:latin typeface="Rosario Bold"/>
                <a:ea typeface="Rosario Bold"/>
                <a:cs typeface="Rosario Bold"/>
                <a:sym typeface="Rosario Bold"/>
              </a:rPr>
              <a:t>Delicious Pizza for Everyone!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7568" y="1362075"/>
            <a:ext cx="7520517" cy="30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PIZZA SALES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57568" y="5134035"/>
            <a:ext cx="8556682" cy="30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402D07"/>
                </a:solidFill>
                <a:latin typeface="B612 Italics"/>
                <a:ea typeface="B612 Italics"/>
                <a:cs typeface="B612 Italics"/>
                <a:sym typeface="B612 Italics"/>
              </a:rPr>
              <a:t>SQL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16182" y="9334500"/>
            <a:ext cx="3979986" cy="36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2940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46348" y="9904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518" y="2902475"/>
            <a:ext cx="10403661" cy="2519786"/>
          </a:xfrm>
          <a:custGeom>
            <a:avLst/>
            <a:gdLst/>
            <a:ahLst/>
            <a:cxnLst/>
            <a:rect r="r" b="b" t="t" l="l"/>
            <a:pathLst>
              <a:path h="2519786" w="10403661">
                <a:moveTo>
                  <a:pt x="0" y="0"/>
                </a:moveTo>
                <a:lnTo>
                  <a:pt x="10403661" y="0"/>
                </a:lnTo>
                <a:lnTo>
                  <a:pt x="10403661" y="2519786"/>
                </a:lnTo>
                <a:lnTo>
                  <a:pt x="0" y="25197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30279" y="1979967"/>
            <a:ext cx="3457484" cy="6841404"/>
          </a:xfrm>
          <a:custGeom>
            <a:avLst/>
            <a:gdLst/>
            <a:ahLst/>
            <a:cxnLst/>
            <a:rect r="r" b="b" t="t" l="l"/>
            <a:pathLst>
              <a:path h="6841404" w="3457484">
                <a:moveTo>
                  <a:pt x="0" y="0"/>
                </a:moveTo>
                <a:lnTo>
                  <a:pt x="3457484" y="0"/>
                </a:lnTo>
                <a:lnTo>
                  <a:pt x="3457484" y="6841405"/>
                </a:lnTo>
                <a:lnTo>
                  <a:pt x="0" y="68414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9381">
            <a:off x="11331896" y="3628499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47929" y="6102883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07758" y="492146"/>
            <a:ext cx="14472483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Determine the distribution of orders by hour of the 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0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023" y="1979967"/>
            <a:ext cx="6199012" cy="3593233"/>
          </a:xfrm>
          <a:custGeom>
            <a:avLst/>
            <a:gdLst/>
            <a:ahLst/>
            <a:cxnLst/>
            <a:rect r="r" b="b" t="t" l="l"/>
            <a:pathLst>
              <a:path h="3593233" w="6199012">
                <a:moveTo>
                  <a:pt x="0" y="0"/>
                </a:moveTo>
                <a:lnTo>
                  <a:pt x="6199012" y="0"/>
                </a:lnTo>
                <a:lnTo>
                  <a:pt x="6199012" y="3593233"/>
                </a:lnTo>
                <a:lnTo>
                  <a:pt x="0" y="35932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40788" y="2405796"/>
            <a:ext cx="5446975" cy="3167404"/>
          </a:xfrm>
          <a:custGeom>
            <a:avLst/>
            <a:gdLst/>
            <a:ahLst/>
            <a:cxnLst/>
            <a:rect r="r" b="b" t="t" l="l"/>
            <a:pathLst>
              <a:path h="3167404" w="5446975">
                <a:moveTo>
                  <a:pt x="0" y="0"/>
                </a:moveTo>
                <a:lnTo>
                  <a:pt x="5446975" y="0"/>
                </a:lnTo>
                <a:lnTo>
                  <a:pt x="5446975" y="3167404"/>
                </a:lnTo>
                <a:lnTo>
                  <a:pt x="0" y="3167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27702" y="3242715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6" y="0"/>
                </a:lnTo>
                <a:lnTo>
                  <a:pt x="1232596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60680" y="6053671"/>
            <a:ext cx="4845497" cy="4058104"/>
          </a:xfrm>
          <a:custGeom>
            <a:avLst/>
            <a:gdLst/>
            <a:ahLst/>
            <a:cxnLst/>
            <a:rect r="r" b="b" t="t" l="l"/>
            <a:pathLst>
              <a:path h="4058104" w="4845497">
                <a:moveTo>
                  <a:pt x="0" y="0"/>
                </a:moveTo>
                <a:lnTo>
                  <a:pt x="4845498" y="0"/>
                </a:lnTo>
                <a:lnTo>
                  <a:pt x="4845498" y="4058104"/>
                </a:lnTo>
                <a:lnTo>
                  <a:pt x="0" y="40581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865" y="547717"/>
            <a:ext cx="14437764" cy="62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Find the category-wise distribution of pizzas.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17818"/>
            <a:ext cx="10607036" cy="4629492"/>
          </a:xfrm>
          <a:custGeom>
            <a:avLst/>
            <a:gdLst/>
            <a:ahLst/>
            <a:cxnLst/>
            <a:rect r="r" b="b" t="t" l="l"/>
            <a:pathLst>
              <a:path h="4629492" w="10607036">
                <a:moveTo>
                  <a:pt x="0" y="0"/>
                </a:moveTo>
                <a:lnTo>
                  <a:pt x="10607036" y="0"/>
                </a:lnTo>
                <a:lnTo>
                  <a:pt x="10607036" y="4629492"/>
                </a:lnTo>
                <a:lnTo>
                  <a:pt x="0" y="4629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83028" y="3000004"/>
            <a:ext cx="3916786" cy="2322342"/>
          </a:xfrm>
          <a:custGeom>
            <a:avLst/>
            <a:gdLst/>
            <a:ahLst/>
            <a:cxnLst/>
            <a:rect r="r" b="b" t="t" l="l"/>
            <a:pathLst>
              <a:path h="2322342" w="3916786">
                <a:moveTo>
                  <a:pt x="0" y="0"/>
                </a:moveTo>
                <a:lnTo>
                  <a:pt x="3916787" y="0"/>
                </a:lnTo>
                <a:lnTo>
                  <a:pt x="3916787" y="2322342"/>
                </a:lnTo>
                <a:lnTo>
                  <a:pt x="0" y="2322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23488" y="3760845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35736" y="6004886"/>
            <a:ext cx="4066767" cy="3253414"/>
          </a:xfrm>
          <a:custGeom>
            <a:avLst/>
            <a:gdLst/>
            <a:ahLst/>
            <a:cxnLst/>
            <a:rect r="r" b="b" t="t" l="l"/>
            <a:pathLst>
              <a:path h="3253414" w="4066767">
                <a:moveTo>
                  <a:pt x="0" y="0"/>
                </a:moveTo>
                <a:lnTo>
                  <a:pt x="4066767" y="0"/>
                </a:lnTo>
                <a:lnTo>
                  <a:pt x="4066767" y="3253414"/>
                </a:lnTo>
                <a:lnTo>
                  <a:pt x="0" y="32534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25118" y="492146"/>
            <a:ext cx="14437764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Group the orders by date and calculate the average number of pizzas ordered per 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518" y="2286110"/>
            <a:ext cx="9247471" cy="5286667"/>
          </a:xfrm>
          <a:custGeom>
            <a:avLst/>
            <a:gdLst/>
            <a:ahLst/>
            <a:cxnLst/>
            <a:rect r="r" b="b" t="t" l="l"/>
            <a:pathLst>
              <a:path h="5286667" w="9247471">
                <a:moveTo>
                  <a:pt x="0" y="0"/>
                </a:moveTo>
                <a:lnTo>
                  <a:pt x="9247471" y="0"/>
                </a:lnTo>
                <a:lnTo>
                  <a:pt x="9247471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8024" y="3639771"/>
            <a:ext cx="6670722" cy="2579346"/>
          </a:xfrm>
          <a:custGeom>
            <a:avLst/>
            <a:gdLst/>
            <a:ahLst/>
            <a:cxnLst/>
            <a:rect r="r" b="b" t="t" l="l"/>
            <a:pathLst>
              <a:path h="2579346" w="6670722">
                <a:moveTo>
                  <a:pt x="0" y="0"/>
                </a:moveTo>
                <a:lnTo>
                  <a:pt x="6670722" y="0"/>
                </a:lnTo>
                <a:lnTo>
                  <a:pt x="6670722" y="2579345"/>
                </a:lnTo>
                <a:lnTo>
                  <a:pt x="0" y="25793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3865" y="492146"/>
            <a:ext cx="14437764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Determine the top 3 most ordered pizza types based on revenue.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75428" y="4609632"/>
            <a:ext cx="1035586" cy="897076"/>
          </a:xfrm>
          <a:custGeom>
            <a:avLst/>
            <a:gdLst/>
            <a:ahLst/>
            <a:cxnLst/>
            <a:rect r="r" b="b" t="t" l="l"/>
            <a:pathLst>
              <a:path h="897076" w="1035586">
                <a:moveTo>
                  <a:pt x="0" y="0"/>
                </a:moveTo>
                <a:lnTo>
                  <a:pt x="1035586" y="0"/>
                </a:lnTo>
                <a:lnTo>
                  <a:pt x="1035586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536" y="1979967"/>
            <a:ext cx="9230341" cy="6180315"/>
          </a:xfrm>
          <a:custGeom>
            <a:avLst/>
            <a:gdLst/>
            <a:ahLst/>
            <a:cxnLst/>
            <a:rect r="r" b="b" t="t" l="l"/>
            <a:pathLst>
              <a:path h="6180315" w="9230341">
                <a:moveTo>
                  <a:pt x="0" y="0"/>
                </a:moveTo>
                <a:lnTo>
                  <a:pt x="9230341" y="0"/>
                </a:lnTo>
                <a:lnTo>
                  <a:pt x="9230341" y="6180316"/>
                </a:lnTo>
                <a:lnTo>
                  <a:pt x="0" y="61803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6300" y="3168426"/>
            <a:ext cx="4603000" cy="3591351"/>
          </a:xfrm>
          <a:custGeom>
            <a:avLst/>
            <a:gdLst/>
            <a:ahLst/>
            <a:cxnLst/>
            <a:rect r="r" b="b" t="t" l="l"/>
            <a:pathLst>
              <a:path h="3591351" w="4603000">
                <a:moveTo>
                  <a:pt x="0" y="0"/>
                </a:moveTo>
                <a:lnTo>
                  <a:pt x="4603000" y="0"/>
                </a:lnTo>
                <a:lnTo>
                  <a:pt x="4603000" y="3591352"/>
                </a:lnTo>
                <a:lnTo>
                  <a:pt x="0" y="35913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3865" y="492146"/>
            <a:ext cx="14013898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Calculate the percentage contribution of each pizza type to total revenue.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033790" y="4430234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7995" y="2608731"/>
            <a:ext cx="11870502" cy="3610740"/>
          </a:xfrm>
          <a:custGeom>
            <a:avLst/>
            <a:gdLst/>
            <a:ahLst/>
            <a:cxnLst/>
            <a:rect r="r" b="b" t="t" l="l"/>
            <a:pathLst>
              <a:path h="3610740" w="11870502">
                <a:moveTo>
                  <a:pt x="0" y="0"/>
                </a:moveTo>
                <a:lnTo>
                  <a:pt x="11870502" y="0"/>
                </a:lnTo>
                <a:lnTo>
                  <a:pt x="11870502" y="3610740"/>
                </a:lnTo>
                <a:lnTo>
                  <a:pt x="0" y="3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04570" y="2608731"/>
            <a:ext cx="4284064" cy="3732806"/>
          </a:xfrm>
          <a:custGeom>
            <a:avLst/>
            <a:gdLst/>
            <a:ahLst/>
            <a:cxnLst/>
            <a:rect r="r" b="b" t="t" l="l"/>
            <a:pathLst>
              <a:path h="3732806" w="4284064">
                <a:moveTo>
                  <a:pt x="0" y="0"/>
                </a:moveTo>
                <a:lnTo>
                  <a:pt x="4284064" y="0"/>
                </a:lnTo>
                <a:lnTo>
                  <a:pt x="4284064" y="3732806"/>
                </a:lnTo>
                <a:lnTo>
                  <a:pt x="0" y="37328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73236" y="4048925"/>
            <a:ext cx="1037858" cy="899044"/>
          </a:xfrm>
          <a:custGeom>
            <a:avLst/>
            <a:gdLst/>
            <a:ahLst/>
            <a:cxnLst/>
            <a:rect r="r" b="b" t="t" l="l"/>
            <a:pathLst>
              <a:path h="899044" w="1037858">
                <a:moveTo>
                  <a:pt x="0" y="0"/>
                </a:moveTo>
                <a:lnTo>
                  <a:pt x="1037857" y="0"/>
                </a:lnTo>
                <a:lnTo>
                  <a:pt x="1037857" y="899044"/>
                </a:lnTo>
                <a:lnTo>
                  <a:pt x="0" y="899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626669"/>
            <a:ext cx="3129236" cy="3381371"/>
          </a:xfrm>
          <a:custGeom>
            <a:avLst/>
            <a:gdLst/>
            <a:ahLst/>
            <a:cxnLst/>
            <a:rect r="r" b="b" t="t" l="l"/>
            <a:pathLst>
              <a:path h="3381371" w="3129236">
                <a:moveTo>
                  <a:pt x="0" y="0"/>
                </a:moveTo>
                <a:lnTo>
                  <a:pt x="3129236" y="0"/>
                </a:lnTo>
                <a:lnTo>
                  <a:pt x="3129236" y="3381371"/>
                </a:lnTo>
                <a:lnTo>
                  <a:pt x="0" y="3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85798" y="773509"/>
            <a:ext cx="14013898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Analyze the cumulative revenue generated over time.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5882" y="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995" y="2313246"/>
            <a:ext cx="15383445" cy="3273073"/>
          </a:xfrm>
          <a:custGeom>
            <a:avLst/>
            <a:gdLst/>
            <a:ahLst/>
            <a:cxnLst/>
            <a:rect r="r" b="b" t="t" l="l"/>
            <a:pathLst>
              <a:path h="3273073" w="15383445">
                <a:moveTo>
                  <a:pt x="0" y="0"/>
                </a:moveTo>
                <a:lnTo>
                  <a:pt x="15383445" y="0"/>
                </a:lnTo>
                <a:lnTo>
                  <a:pt x="15383445" y="3273073"/>
                </a:lnTo>
                <a:lnTo>
                  <a:pt x="0" y="3273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0982" y="5143500"/>
            <a:ext cx="5524644" cy="4810785"/>
          </a:xfrm>
          <a:custGeom>
            <a:avLst/>
            <a:gdLst/>
            <a:ahLst/>
            <a:cxnLst/>
            <a:rect r="r" b="b" t="t" l="l"/>
            <a:pathLst>
              <a:path h="4810785" w="5524644">
                <a:moveTo>
                  <a:pt x="0" y="0"/>
                </a:moveTo>
                <a:lnTo>
                  <a:pt x="5524644" y="0"/>
                </a:lnTo>
                <a:lnTo>
                  <a:pt x="5524644" y="4810785"/>
                </a:lnTo>
                <a:lnTo>
                  <a:pt x="0" y="48107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9142" y="773509"/>
            <a:ext cx="15175326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Determine the top 3 most ordered pizza types based on revenue for each pizza category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11763" y="9831703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407193" y="5919694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7763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135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9323" y="2729764"/>
            <a:ext cx="5486086" cy="5499836"/>
          </a:xfrm>
          <a:custGeom>
            <a:avLst/>
            <a:gdLst/>
            <a:ahLst/>
            <a:cxnLst/>
            <a:rect r="r" b="b" t="t" l="l"/>
            <a:pathLst>
              <a:path h="5499836" w="548608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22669" y="4089787"/>
            <a:ext cx="6732400" cy="156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6304" y="7548775"/>
            <a:ext cx="4903251" cy="45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3623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2669" y="5633904"/>
            <a:ext cx="6442476" cy="156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402D07"/>
                </a:solidFill>
                <a:latin typeface="B612 Italics"/>
                <a:ea typeface="B612 Italics"/>
                <a:cs typeface="B612 Italics"/>
                <a:sym typeface="B612 Italics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7763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135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91052" y="793769"/>
            <a:ext cx="2705896" cy="1953165"/>
          </a:xfrm>
          <a:custGeom>
            <a:avLst/>
            <a:gdLst/>
            <a:ahLst/>
            <a:cxnLst/>
            <a:rect r="r" b="b" t="t" l="l"/>
            <a:pathLst>
              <a:path h="1953165" w="2705896">
                <a:moveTo>
                  <a:pt x="0" y="0"/>
                </a:moveTo>
                <a:lnTo>
                  <a:pt x="2705896" y="0"/>
                </a:lnTo>
                <a:lnTo>
                  <a:pt x="2705896" y="1953165"/>
                </a:lnTo>
                <a:lnTo>
                  <a:pt x="0" y="1953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57348" y="3053926"/>
            <a:ext cx="3212709" cy="2787025"/>
          </a:xfrm>
          <a:custGeom>
            <a:avLst/>
            <a:gdLst/>
            <a:ahLst/>
            <a:cxnLst/>
            <a:rect r="r" b="b" t="t" l="l"/>
            <a:pathLst>
              <a:path h="2787025" w="3212709">
                <a:moveTo>
                  <a:pt x="0" y="0"/>
                </a:moveTo>
                <a:lnTo>
                  <a:pt x="3212708" y="0"/>
                </a:lnTo>
                <a:lnTo>
                  <a:pt x="3212708" y="2787025"/>
                </a:lnTo>
                <a:lnTo>
                  <a:pt x="0" y="27870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817944" y="3053926"/>
            <a:ext cx="3212709" cy="2787025"/>
          </a:xfrm>
          <a:custGeom>
            <a:avLst/>
            <a:gdLst/>
            <a:ahLst/>
            <a:cxnLst/>
            <a:rect r="r" b="b" t="t" l="l"/>
            <a:pathLst>
              <a:path h="2787025" w="3212709">
                <a:moveTo>
                  <a:pt x="3212708" y="0"/>
                </a:moveTo>
                <a:lnTo>
                  <a:pt x="0" y="0"/>
                </a:lnTo>
                <a:lnTo>
                  <a:pt x="0" y="2787025"/>
                </a:lnTo>
                <a:lnTo>
                  <a:pt x="3212708" y="2787025"/>
                </a:lnTo>
                <a:lnTo>
                  <a:pt x="3212708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11508" y="3415876"/>
            <a:ext cx="9864984" cy="173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2"/>
              </a:lnSpc>
            </a:pPr>
            <a:r>
              <a:rPr lang="en-US" sz="13806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Hello!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99087" y="5764751"/>
            <a:ext cx="11460611" cy="331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>
                <a:solidFill>
                  <a:srgbClr val="402D07"/>
                </a:solidFill>
                <a:latin typeface="Rosario"/>
                <a:ea typeface="Rosario"/>
                <a:cs typeface="Rosario"/>
                <a:sym typeface="Rosario"/>
              </a:rPr>
              <a:t>Hello, my name is Kartikeya Maurya. In this project, I leveraged SQL queries to perform comprehensive data analysis. The project, titled</a:t>
            </a:r>
            <a:r>
              <a:rPr lang="en-US" sz="3780">
                <a:solidFill>
                  <a:srgbClr val="402D07"/>
                </a:solidFill>
                <a:latin typeface="Rosario Bold"/>
                <a:ea typeface="Rosario Bold"/>
                <a:cs typeface="Rosario Bold"/>
                <a:sym typeface="Rosario Bold"/>
              </a:rPr>
              <a:t> </a:t>
            </a:r>
            <a:r>
              <a:rPr lang="en-US" sz="3780" u="sng">
                <a:solidFill>
                  <a:srgbClr val="402D07"/>
                </a:solidFill>
                <a:latin typeface="Rosario Bold"/>
                <a:ea typeface="Rosario Bold"/>
                <a:cs typeface="Rosario Bold"/>
                <a:sym typeface="Rosario Bold"/>
              </a:rPr>
              <a:t>Pizza Sales Data Analysis</a:t>
            </a:r>
            <a:r>
              <a:rPr lang="en-US" sz="3780">
                <a:solidFill>
                  <a:srgbClr val="402D07"/>
                </a:solidFill>
                <a:latin typeface="Rosario Bold"/>
                <a:ea typeface="Rosario Bold"/>
                <a:cs typeface="Rosario Bold"/>
                <a:sym typeface="Rosario Bold"/>
              </a:rPr>
              <a:t>, </a:t>
            </a:r>
            <a:r>
              <a:rPr lang="en-US" sz="3780">
                <a:solidFill>
                  <a:srgbClr val="402D07"/>
                </a:solidFill>
                <a:latin typeface="Rosario"/>
                <a:ea typeface="Rosario"/>
                <a:cs typeface="Rosario"/>
                <a:sym typeface="Rosario"/>
              </a:rPr>
              <a:t>showcases my ability to extract valuable insights and trends from complex datasets.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8732" y="9437659"/>
            <a:ext cx="3979986" cy="36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2940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7763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3135" y="427242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57348" y="3053926"/>
            <a:ext cx="3212709" cy="2787025"/>
          </a:xfrm>
          <a:custGeom>
            <a:avLst/>
            <a:gdLst/>
            <a:ahLst/>
            <a:cxnLst/>
            <a:rect r="r" b="b" t="t" l="l"/>
            <a:pathLst>
              <a:path h="2787025" w="3212709">
                <a:moveTo>
                  <a:pt x="0" y="0"/>
                </a:moveTo>
                <a:lnTo>
                  <a:pt x="3212708" y="0"/>
                </a:lnTo>
                <a:lnTo>
                  <a:pt x="3212708" y="2787025"/>
                </a:lnTo>
                <a:lnTo>
                  <a:pt x="0" y="27870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817944" y="3053926"/>
            <a:ext cx="3212709" cy="2787025"/>
          </a:xfrm>
          <a:custGeom>
            <a:avLst/>
            <a:gdLst/>
            <a:ahLst/>
            <a:cxnLst/>
            <a:rect r="r" b="b" t="t" l="l"/>
            <a:pathLst>
              <a:path h="2787025" w="3212709">
                <a:moveTo>
                  <a:pt x="3212708" y="0"/>
                </a:moveTo>
                <a:lnTo>
                  <a:pt x="0" y="0"/>
                </a:lnTo>
                <a:lnTo>
                  <a:pt x="0" y="2787025"/>
                </a:lnTo>
                <a:lnTo>
                  <a:pt x="3212708" y="2787025"/>
                </a:lnTo>
                <a:lnTo>
                  <a:pt x="3212708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64763" y="1652738"/>
            <a:ext cx="12582600" cy="8120251"/>
          </a:xfrm>
          <a:custGeom>
            <a:avLst/>
            <a:gdLst/>
            <a:ahLst/>
            <a:cxnLst/>
            <a:rect r="r" b="b" t="t" l="l"/>
            <a:pathLst>
              <a:path h="8120251" w="12582600">
                <a:moveTo>
                  <a:pt x="0" y="0"/>
                </a:moveTo>
                <a:lnTo>
                  <a:pt x="12582600" y="0"/>
                </a:lnTo>
                <a:lnTo>
                  <a:pt x="12582600" y="8120251"/>
                </a:lnTo>
                <a:lnTo>
                  <a:pt x="0" y="81202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004" t="-2215" r="0" b="-22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4763" y="301666"/>
            <a:ext cx="14158372" cy="125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9999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Model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0070" y="9849189"/>
            <a:ext cx="3979986" cy="36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2940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5949" y="261101"/>
            <a:ext cx="1081560" cy="1065336"/>
          </a:xfrm>
          <a:custGeom>
            <a:avLst/>
            <a:gdLst/>
            <a:ahLst/>
            <a:cxnLst/>
            <a:rect r="r" b="b" t="t" l="l"/>
            <a:pathLst>
              <a:path h="1065336" w="1081560">
                <a:moveTo>
                  <a:pt x="0" y="0"/>
                </a:moveTo>
                <a:lnTo>
                  <a:pt x="1081559" y="0"/>
                </a:lnTo>
                <a:lnTo>
                  <a:pt x="1081559" y="1065337"/>
                </a:lnTo>
                <a:lnTo>
                  <a:pt x="0" y="106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919282" y="1991723"/>
            <a:ext cx="5919740" cy="9604298"/>
          </a:xfrm>
          <a:custGeom>
            <a:avLst/>
            <a:gdLst/>
            <a:ahLst/>
            <a:cxnLst/>
            <a:rect r="r" b="b" t="t" l="l"/>
            <a:pathLst>
              <a:path h="9604298" w="5919740">
                <a:moveTo>
                  <a:pt x="0" y="9604298"/>
                </a:moveTo>
                <a:lnTo>
                  <a:pt x="5919739" y="9604298"/>
                </a:lnTo>
                <a:lnTo>
                  <a:pt x="5919739" y="0"/>
                </a:lnTo>
                <a:lnTo>
                  <a:pt x="0" y="0"/>
                </a:lnTo>
                <a:lnTo>
                  <a:pt x="0" y="9604298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50243" y="2160142"/>
            <a:ext cx="4878952" cy="9613699"/>
          </a:xfrm>
          <a:custGeom>
            <a:avLst/>
            <a:gdLst/>
            <a:ahLst/>
            <a:cxnLst/>
            <a:rect r="r" b="b" t="t" l="l"/>
            <a:pathLst>
              <a:path h="9613699" w="4878952">
                <a:moveTo>
                  <a:pt x="0" y="0"/>
                </a:moveTo>
                <a:lnTo>
                  <a:pt x="4878952" y="0"/>
                </a:lnTo>
                <a:lnTo>
                  <a:pt x="4878952" y="9613700"/>
                </a:lnTo>
                <a:lnTo>
                  <a:pt x="0" y="96137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38704" y="1773635"/>
            <a:ext cx="9437245" cy="3155487"/>
          </a:xfrm>
          <a:custGeom>
            <a:avLst/>
            <a:gdLst/>
            <a:ahLst/>
            <a:cxnLst/>
            <a:rect r="r" b="b" t="t" l="l"/>
            <a:pathLst>
              <a:path h="3155487" w="9437245">
                <a:moveTo>
                  <a:pt x="0" y="0"/>
                </a:moveTo>
                <a:lnTo>
                  <a:pt x="9437245" y="0"/>
                </a:lnTo>
                <a:lnTo>
                  <a:pt x="9437245" y="3155488"/>
                </a:lnTo>
                <a:lnTo>
                  <a:pt x="0" y="31554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23458" y="6793872"/>
            <a:ext cx="3347117" cy="2111259"/>
          </a:xfrm>
          <a:custGeom>
            <a:avLst/>
            <a:gdLst/>
            <a:ahLst/>
            <a:cxnLst/>
            <a:rect r="r" b="b" t="t" l="l"/>
            <a:pathLst>
              <a:path h="2111259" w="3347117">
                <a:moveTo>
                  <a:pt x="0" y="0"/>
                </a:moveTo>
                <a:lnTo>
                  <a:pt x="3347117" y="0"/>
                </a:lnTo>
                <a:lnTo>
                  <a:pt x="3347117" y="2111259"/>
                </a:lnTo>
                <a:lnTo>
                  <a:pt x="0" y="21112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2880718" y="5327629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67209" y="547717"/>
            <a:ext cx="14809057" cy="62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Retrieve the total number of orders placed.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0070" y="9849189"/>
            <a:ext cx="3979986" cy="36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2940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2031" y="2415065"/>
            <a:ext cx="10194587" cy="3970306"/>
          </a:xfrm>
          <a:custGeom>
            <a:avLst/>
            <a:gdLst/>
            <a:ahLst/>
            <a:cxnLst/>
            <a:rect r="r" b="b" t="t" l="l"/>
            <a:pathLst>
              <a:path h="3970306" w="10194587">
                <a:moveTo>
                  <a:pt x="0" y="0"/>
                </a:moveTo>
                <a:lnTo>
                  <a:pt x="10194587" y="0"/>
                </a:lnTo>
                <a:lnTo>
                  <a:pt x="10194587" y="3970306"/>
                </a:lnTo>
                <a:lnTo>
                  <a:pt x="0" y="39703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08426" y="7872643"/>
            <a:ext cx="4071148" cy="2239131"/>
          </a:xfrm>
          <a:custGeom>
            <a:avLst/>
            <a:gdLst/>
            <a:ahLst/>
            <a:cxnLst/>
            <a:rect r="r" b="b" t="t" l="l"/>
            <a:pathLst>
              <a:path h="2239131" w="4071148">
                <a:moveTo>
                  <a:pt x="0" y="0"/>
                </a:moveTo>
                <a:lnTo>
                  <a:pt x="4071148" y="0"/>
                </a:lnTo>
                <a:lnTo>
                  <a:pt x="4071148" y="2239132"/>
                </a:lnTo>
                <a:lnTo>
                  <a:pt x="0" y="22391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527702" y="6595139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6" y="0"/>
                </a:lnTo>
                <a:lnTo>
                  <a:pt x="1232596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79641" y="3014207"/>
            <a:ext cx="3231988" cy="4114800"/>
          </a:xfrm>
          <a:custGeom>
            <a:avLst/>
            <a:gdLst/>
            <a:ahLst/>
            <a:cxnLst/>
            <a:rect r="r" b="b" t="t" l="l"/>
            <a:pathLst>
              <a:path h="4114800" w="3231988">
                <a:moveTo>
                  <a:pt x="0" y="0"/>
                </a:moveTo>
                <a:lnTo>
                  <a:pt x="3231988" y="0"/>
                </a:lnTo>
                <a:lnTo>
                  <a:pt x="3231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02031" y="773509"/>
            <a:ext cx="14809599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Calculate the total revenue generated from pizza sales.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99895" y="2171169"/>
            <a:ext cx="10423258" cy="3922935"/>
          </a:xfrm>
          <a:custGeom>
            <a:avLst/>
            <a:gdLst/>
            <a:ahLst/>
            <a:cxnLst/>
            <a:rect r="r" b="b" t="t" l="l"/>
            <a:pathLst>
              <a:path h="3922935" w="10423258">
                <a:moveTo>
                  <a:pt x="0" y="0"/>
                </a:moveTo>
                <a:lnTo>
                  <a:pt x="10423258" y="0"/>
                </a:lnTo>
                <a:lnTo>
                  <a:pt x="10423258" y="3922935"/>
                </a:lnTo>
                <a:lnTo>
                  <a:pt x="0" y="3922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03175" y="7717880"/>
            <a:ext cx="5077084" cy="1748539"/>
          </a:xfrm>
          <a:custGeom>
            <a:avLst/>
            <a:gdLst/>
            <a:ahLst/>
            <a:cxnLst/>
            <a:rect r="r" b="b" t="t" l="l"/>
            <a:pathLst>
              <a:path h="1748539" w="5077084">
                <a:moveTo>
                  <a:pt x="0" y="0"/>
                </a:moveTo>
                <a:lnTo>
                  <a:pt x="5077084" y="0"/>
                </a:lnTo>
                <a:lnTo>
                  <a:pt x="5077084" y="1748539"/>
                </a:lnTo>
                <a:lnTo>
                  <a:pt x="0" y="17485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6925419" y="6372123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6" y="0"/>
                </a:lnTo>
                <a:lnTo>
                  <a:pt x="1232596" y="1067737"/>
                </a:lnTo>
                <a:lnTo>
                  <a:pt x="0" y="1067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16506" y="3300686"/>
            <a:ext cx="4006213" cy="3656580"/>
          </a:xfrm>
          <a:custGeom>
            <a:avLst/>
            <a:gdLst/>
            <a:ahLst/>
            <a:cxnLst/>
            <a:rect r="r" b="b" t="t" l="l"/>
            <a:pathLst>
              <a:path h="3656580" w="4006213">
                <a:moveTo>
                  <a:pt x="0" y="0"/>
                </a:moveTo>
                <a:lnTo>
                  <a:pt x="4006213" y="0"/>
                </a:lnTo>
                <a:lnTo>
                  <a:pt x="4006213" y="3656580"/>
                </a:lnTo>
                <a:lnTo>
                  <a:pt x="0" y="36565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9509" y="547717"/>
            <a:ext cx="14809599" cy="62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Identify the highest-priced pizza.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6408" y="2737301"/>
            <a:ext cx="3640884" cy="3586271"/>
          </a:xfrm>
          <a:custGeom>
            <a:avLst/>
            <a:gdLst/>
            <a:ahLst/>
            <a:cxnLst/>
            <a:rect r="r" b="b" t="t" l="l"/>
            <a:pathLst>
              <a:path h="3586271" w="3640884">
                <a:moveTo>
                  <a:pt x="0" y="0"/>
                </a:moveTo>
                <a:lnTo>
                  <a:pt x="3640884" y="0"/>
                </a:lnTo>
                <a:lnTo>
                  <a:pt x="3640884" y="3586271"/>
                </a:lnTo>
                <a:lnTo>
                  <a:pt x="0" y="35862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64506" y="2115791"/>
            <a:ext cx="10423258" cy="4851553"/>
          </a:xfrm>
          <a:custGeom>
            <a:avLst/>
            <a:gdLst/>
            <a:ahLst/>
            <a:cxnLst/>
            <a:rect r="r" b="b" t="t" l="l"/>
            <a:pathLst>
              <a:path h="4851553" w="10423258">
                <a:moveTo>
                  <a:pt x="0" y="0"/>
                </a:moveTo>
                <a:lnTo>
                  <a:pt x="10423257" y="0"/>
                </a:lnTo>
                <a:lnTo>
                  <a:pt x="10423257" y="4851553"/>
                </a:lnTo>
                <a:lnTo>
                  <a:pt x="0" y="48515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8322119"/>
            <a:ext cx="4475817" cy="1537946"/>
          </a:xfrm>
          <a:custGeom>
            <a:avLst/>
            <a:gdLst/>
            <a:ahLst/>
            <a:cxnLst/>
            <a:rect r="r" b="b" t="t" l="l"/>
            <a:pathLst>
              <a:path h="1537946" w="4475817">
                <a:moveTo>
                  <a:pt x="0" y="0"/>
                </a:moveTo>
                <a:lnTo>
                  <a:pt x="4475817" y="0"/>
                </a:lnTo>
                <a:lnTo>
                  <a:pt x="4475817" y="1537946"/>
                </a:lnTo>
                <a:lnTo>
                  <a:pt x="0" y="153794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73865" y="492146"/>
            <a:ext cx="13068127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Identify the most common pizza size ordered.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5141" y="9901020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0853351" y="7173862"/>
            <a:ext cx="1057115" cy="915726"/>
          </a:xfrm>
          <a:custGeom>
            <a:avLst/>
            <a:gdLst/>
            <a:ahLst/>
            <a:cxnLst/>
            <a:rect r="r" b="b" t="t" l="l"/>
            <a:pathLst>
              <a:path h="915726" w="1057115">
                <a:moveTo>
                  <a:pt x="0" y="0"/>
                </a:moveTo>
                <a:lnTo>
                  <a:pt x="1057115" y="0"/>
                </a:lnTo>
                <a:lnTo>
                  <a:pt x="1057115" y="915726"/>
                </a:lnTo>
                <a:lnTo>
                  <a:pt x="0" y="9157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23591" y="1842909"/>
            <a:ext cx="5305924" cy="4337593"/>
          </a:xfrm>
          <a:custGeom>
            <a:avLst/>
            <a:gdLst/>
            <a:ahLst/>
            <a:cxnLst/>
            <a:rect r="r" b="b" t="t" l="l"/>
            <a:pathLst>
              <a:path h="4337593" w="5305924">
                <a:moveTo>
                  <a:pt x="0" y="0"/>
                </a:moveTo>
                <a:lnTo>
                  <a:pt x="5305924" y="0"/>
                </a:lnTo>
                <a:lnTo>
                  <a:pt x="5305924" y="4337593"/>
                </a:lnTo>
                <a:lnTo>
                  <a:pt x="0" y="43375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518" y="1979967"/>
            <a:ext cx="9948241" cy="5572444"/>
          </a:xfrm>
          <a:custGeom>
            <a:avLst/>
            <a:gdLst/>
            <a:ahLst/>
            <a:cxnLst/>
            <a:rect r="r" b="b" t="t" l="l"/>
            <a:pathLst>
              <a:path h="5572444" w="9948241">
                <a:moveTo>
                  <a:pt x="0" y="0"/>
                </a:moveTo>
                <a:lnTo>
                  <a:pt x="9948241" y="0"/>
                </a:lnTo>
                <a:lnTo>
                  <a:pt x="9948241" y="5572444"/>
                </a:lnTo>
                <a:lnTo>
                  <a:pt x="0" y="55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8046" y="7126029"/>
            <a:ext cx="6049718" cy="3091654"/>
          </a:xfrm>
          <a:custGeom>
            <a:avLst/>
            <a:gdLst/>
            <a:ahLst/>
            <a:cxnLst/>
            <a:rect r="r" b="b" t="t" l="l"/>
            <a:pathLst>
              <a:path h="3091654" w="6049718">
                <a:moveTo>
                  <a:pt x="0" y="0"/>
                </a:moveTo>
                <a:lnTo>
                  <a:pt x="6049717" y="0"/>
                </a:lnTo>
                <a:lnTo>
                  <a:pt x="6049717" y="3091654"/>
                </a:lnTo>
                <a:lnTo>
                  <a:pt x="0" y="30916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6462" y="492146"/>
            <a:ext cx="14985435" cy="12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List the top 5 most ordered pizza types along with their quantities.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7547" y="9901020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313094" y="7695732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6"/>
                </a:lnTo>
                <a:lnTo>
                  <a:pt x="0" y="10677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204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691" y="9091092"/>
            <a:ext cx="4396453" cy="2253182"/>
          </a:xfrm>
          <a:custGeom>
            <a:avLst/>
            <a:gdLst/>
            <a:ahLst/>
            <a:cxnLst/>
            <a:rect r="r" b="b" t="t" l="l"/>
            <a:pathLst>
              <a:path h="2253182" w="4396453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1629" y="17407"/>
            <a:ext cx="1576371" cy="1552725"/>
          </a:xfrm>
          <a:custGeom>
            <a:avLst/>
            <a:gdLst/>
            <a:ahLst/>
            <a:cxnLst/>
            <a:rect r="r" b="b" t="t" l="l"/>
            <a:pathLst>
              <a:path h="1552725" w="1576371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995" y="8160283"/>
            <a:ext cx="1363027" cy="4114800"/>
          </a:xfrm>
          <a:custGeom>
            <a:avLst/>
            <a:gdLst/>
            <a:ahLst/>
            <a:cxnLst/>
            <a:rect r="r" b="b" t="t" l="l"/>
            <a:pathLst>
              <a:path h="4114800" w="1363027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7763" y="8229600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12830" y="-392429"/>
            <a:ext cx="3286695" cy="2372396"/>
          </a:xfrm>
          <a:custGeom>
            <a:avLst/>
            <a:gdLst/>
            <a:ahLst/>
            <a:cxnLst/>
            <a:rect r="r" b="b" t="t" l="l"/>
            <a:pathLst>
              <a:path h="2372396" w="3286695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5131" y="2626227"/>
            <a:ext cx="4914169" cy="4564035"/>
          </a:xfrm>
          <a:custGeom>
            <a:avLst/>
            <a:gdLst/>
            <a:ahLst/>
            <a:cxnLst/>
            <a:rect r="r" b="b" t="t" l="l"/>
            <a:pathLst>
              <a:path h="4564035" w="4914169">
                <a:moveTo>
                  <a:pt x="0" y="0"/>
                </a:moveTo>
                <a:lnTo>
                  <a:pt x="4914169" y="0"/>
                </a:lnTo>
                <a:lnTo>
                  <a:pt x="4914169" y="4564035"/>
                </a:lnTo>
                <a:lnTo>
                  <a:pt x="0" y="45640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0993" y="1979967"/>
            <a:ext cx="10446659" cy="5448797"/>
          </a:xfrm>
          <a:custGeom>
            <a:avLst/>
            <a:gdLst/>
            <a:ahLst/>
            <a:cxnLst/>
            <a:rect r="r" b="b" t="t" l="l"/>
            <a:pathLst>
              <a:path h="5448797" w="10446659">
                <a:moveTo>
                  <a:pt x="0" y="0"/>
                </a:moveTo>
                <a:lnTo>
                  <a:pt x="10446659" y="0"/>
                </a:lnTo>
                <a:lnTo>
                  <a:pt x="10446659" y="5448797"/>
                </a:lnTo>
                <a:lnTo>
                  <a:pt x="0" y="54487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40049" y="7190262"/>
            <a:ext cx="5121577" cy="3027421"/>
          </a:xfrm>
          <a:custGeom>
            <a:avLst/>
            <a:gdLst/>
            <a:ahLst/>
            <a:cxnLst/>
            <a:rect r="r" b="b" t="t" l="l"/>
            <a:pathLst>
              <a:path h="3027421" w="5121577">
                <a:moveTo>
                  <a:pt x="0" y="0"/>
                </a:moveTo>
                <a:lnTo>
                  <a:pt x="5121578" y="0"/>
                </a:lnTo>
                <a:lnTo>
                  <a:pt x="5121578" y="3027421"/>
                </a:lnTo>
                <a:lnTo>
                  <a:pt x="0" y="30274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2037" y="476996"/>
            <a:ext cx="14162710" cy="178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5000">
                <a:solidFill>
                  <a:srgbClr val="2E4F2C"/>
                </a:solidFill>
                <a:latin typeface="B612 Italics"/>
                <a:ea typeface="B612 Italics"/>
                <a:cs typeface="B612 Italics"/>
                <a:sym typeface="B612 Italics"/>
              </a:rPr>
              <a:t>Join the necessary tables to find the total quantity of each pizza category ordered.</a:t>
            </a:r>
          </a:p>
          <a:p>
            <a:pPr algn="ctr">
              <a:lnSpc>
                <a:spcPts val="46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75141" y="9725795"/>
            <a:ext cx="4136488" cy="38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3056">
                <a:solidFill>
                  <a:srgbClr val="141414"/>
                </a:solidFill>
                <a:latin typeface="B612 Italics"/>
                <a:ea typeface="B612 Italics"/>
                <a:cs typeface="B612 Italics"/>
                <a:sym typeface="B612 Italics"/>
              </a:rPr>
              <a:t>@Kartikeya_Maurya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24842" y="7695732"/>
            <a:ext cx="1232597" cy="1067737"/>
          </a:xfrm>
          <a:custGeom>
            <a:avLst/>
            <a:gdLst/>
            <a:ahLst/>
            <a:cxnLst/>
            <a:rect r="r" b="b" t="t" l="l"/>
            <a:pathLst>
              <a:path h="1067737" w="1232597">
                <a:moveTo>
                  <a:pt x="0" y="0"/>
                </a:moveTo>
                <a:lnTo>
                  <a:pt x="1232597" y="0"/>
                </a:lnTo>
                <a:lnTo>
                  <a:pt x="1232597" y="1067736"/>
                </a:lnTo>
                <a:lnTo>
                  <a:pt x="0" y="10677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DAGMa7LKRBA</dc:identifier>
  <dcterms:modified xsi:type="dcterms:W3CDTF">2011-08-01T06:04:30Z</dcterms:modified>
  <cp:revision>1</cp:revision>
  <dc:title>SQL PROJECT</dc:title>
</cp:coreProperties>
</file>